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60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300" r:id="rId14"/>
    <p:sldId id="262" r:id="rId15"/>
    <p:sldId id="263" r:id="rId16"/>
    <p:sldId id="264" r:id="rId17"/>
    <p:sldId id="266" r:id="rId18"/>
    <p:sldId id="265" r:id="rId19"/>
    <p:sldId id="267" r:id="rId20"/>
    <p:sldId id="299" r:id="rId21"/>
    <p:sldId id="296" r:id="rId22"/>
    <p:sldId id="30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503"/>
    <a:srgbClr val="6E923E"/>
    <a:srgbClr val="145004"/>
    <a:srgbClr val="1E7406"/>
    <a:srgbClr val="618137"/>
    <a:srgbClr val="B1E430"/>
    <a:srgbClr val="177B0F"/>
    <a:srgbClr val="88B95B"/>
    <a:srgbClr val="78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6" autoAdjust="0"/>
    <p:restoredTop sz="94624" autoAdjust="0"/>
  </p:normalViewPr>
  <p:slideViewPr>
    <p:cSldViewPr>
      <p:cViewPr varScale="1">
        <p:scale>
          <a:sx n="54" d="100"/>
          <a:sy n="54" d="100"/>
        </p:scale>
        <p:origin x="12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nachalka26.ucoz.com/" TargetMode="External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slide" Target="../slides/slide20.xml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 userDrawn="1"/>
        </p:nvSpPr>
        <p:spPr>
          <a:xfrm>
            <a:off x="1836320" y="3789120"/>
            <a:ext cx="5616000" cy="7200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бабочка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8861" y="3634333"/>
            <a:ext cx="802779" cy="802779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Прокофьев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296" y="116632"/>
            <a:ext cx="1841190" cy="2209428"/>
          </a:xfrm>
          <a:prstGeom prst="rect">
            <a:avLst/>
          </a:prstGeom>
        </p:spPr>
      </p:pic>
      <p:pic>
        <p:nvPicPr>
          <p:cNvPr id="10" name="Рисунок 9" descr="солнце.png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79512" y="188641"/>
            <a:ext cx="1800200" cy="1518169"/>
          </a:xfrm>
          <a:prstGeom prst="rect">
            <a:avLst/>
          </a:prstGeom>
        </p:spPr>
      </p:pic>
      <p:pic>
        <p:nvPicPr>
          <p:cNvPr id="11" name="Рисунок 10" descr="травка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259632" y="4365103"/>
            <a:ext cx="7128792" cy="249289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1188384" y="2169008"/>
            <a:ext cx="6696000" cy="1404008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chemeClr val="accent3">
                <a:lumMod val="5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.png">
            <a:hlinkClick r:id="rId8"/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28384" y="3717032"/>
            <a:ext cx="957600" cy="7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 userDrawn="1"/>
        </p:nvSpPr>
        <p:spPr>
          <a:xfrm>
            <a:off x="1763688" y="26064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0" dirty="0" smtClean="0">
                <a:solidFill>
                  <a:srgbClr val="177B0F"/>
                </a:solidFill>
                <a:effectLst/>
                <a:latin typeface="+mj-lt"/>
              </a:rPr>
              <a:t>Работа выполнена в рамках творческой</a:t>
            </a:r>
            <a:r>
              <a:rPr lang="ru-RU" sz="1800" b="0" baseline="0" dirty="0" smtClean="0">
                <a:solidFill>
                  <a:srgbClr val="177B0F"/>
                </a:solidFill>
                <a:effectLst/>
                <a:latin typeface="+mj-lt"/>
              </a:rPr>
              <a:t> </a:t>
            </a:r>
            <a:r>
              <a:rPr lang="ru-RU" sz="1800" b="0" dirty="0" smtClean="0">
                <a:solidFill>
                  <a:srgbClr val="177B0F"/>
                </a:solidFill>
                <a:effectLst/>
                <a:latin typeface="+mj-lt"/>
              </a:rPr>
              <a:t>мастерской «Приёмы </a:t>
            </a:r>
            <a:r>
              <a:rPr lang="ru-RU" sz="1800" b="0" dirty="0" err="1" smtClean="0">
                <a:solidFill>
                  <a:srgbClr val="177B0F"/>
                </a:solidFill>
                <a:effectLst/>
                <a:latin typeface="+mj-lt"/>
              </a:rPr>
              <a:t>медиадидактики</a:t>
            </a:r>
            <a:r>
              <a:rPr lang="ru-RU" sz="1800" b="0" dirty="0" smtClean="0">
                <a:solidFill>
                  <a:srgbClr val="177B0F"/>
                </a:solidFill>
                <a:effectLst/>
                <a:latin typeface="+mj-lt"/>
              </a:rPr>
              <a:t> в творчестве учителя»  </a:t>
            </a:r>
          </a:p>
          <a:p>
            <a:pPr algn="ctr"/>
            <a:r>
              <a:rPr lang="en-US" b="0" i="0" dirty="0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8"/>
              </a:rPr>
              <a:t>http://nachalka26.ucoz.com </a:t>
            </a:r>
            <a:endParaRPr lang="ru-RU" b="0" i="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CD499-A69F-42B7-BFF5-182C34BC6A7D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3F95E-BEE9-4A41-8ECB-D0AD035C5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84"/>
            </a:avLst>
          </a:prstGeom>
          <a:solidFill>
            <a:srgbClr val="61813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204864"/>
            <a:ext cx="6120680" cy="1512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СИМФОНИЧЕСКАЯ СКАЗКА С.С.Прокофьева «Петя и Волк»</a:t>
            </a:r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coollib.com/i/43/356443/i_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3672408" cy="2839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fuel4arts.net/uploads/images/k/l/a/klassika_dlja_detej_prokofev_petja_i_volk.jpg"/>
          <p:cNvPicPr>
            <a:picLocks noChangeAspect="1" noChangeArrowheads="1"/>
          </p:cNvPicPr>
          <p:nvPr/>
        </p:nvPicPr>
        <p:blipFill>
          <a:blip r:embed="rId3" cstate="print"/>
          <a:srcRect l="5040" t="10080" r="57161" b="19361"/>
          <a:stretch>
            <a:fillRect/>
          </a:stretch>
        </p:blipFill>
        <p:spPr bwMode="auto">
          <a:xfrm>
            <a:off x="6732240" y="188640"/>
            <a:ext cx="221167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odoevskiy.music.mos.ru/upload/iblock/111/petya_i_volk_v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592368"/>
            <a:ext cx="3312368" cy="326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forumsmile.ru/u/3/7/f/37fc50fcfba7ce43d6cca881c9917c7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04664"/>
            <a:ext cx="72008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>
            <a:spLocks/>
          </p:cNvSpPr>
          <p:nvPr/>
        </p:nvSpPr>
        <p:spPr>
          <a:xfrm>
            <a:off x="1703794" y="332656"/>
            <a:ext cx="6048000" cy="48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2920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Петя с помощью верёвки перебирается через забор и оказывается на высоком дереве. Он просит Птичку отвлечь Волка, и, когда тот пытается её поймать, </a:t>
            </a:r>
          </a:p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накидывает Волку на хвост петлю.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1713952" y="332656"/>
            <a:ext cx="6026400" cy="48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4522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Из леса выходят 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Охотники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, которые давно следили за Волком. Петя помогает им связать Волка </a:t>
            </a:r>
          </a:p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и отвести его в зоопарк. </a:t>
            </a:r>
            <a:endParaRPr lang="ru-RU" sz="24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467544" y="332656"/>
            <a:ext cx="8208912" cy="39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Произведение завершается всеобщим шествием, в котором участвуют все его персонажи: Петя, Охотники, Птичка, дедушка с Кошкой. Слышно тихое кряканье: это подаёт голос Утка, сидящая в животе Волка, который так торопился, что проглотил её живьём.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Характеристика образов и </a:t>
            </a:r>
            <a:r>
              <a:rPr lang="ru-RU" sz="3200" dirty="0" smtClean="0">
                <a:latin typeface="Comic Sans MS" panose="030F0702030302020204" pitchFamily="66" charset="0"/>
              </a:rPr>
              <a:t>музыкальный </a:t>
            </a:r>
            <a:r>
              <a:rPr lang="ru-RU" sz="3200" dirty="0">
                <a:latin typeface="Comic Sans MS" panose="030F0702030302020204" pitchFamily="66" charset="0"/>
              </a:rPr>
              <a:t>инструментарий </a:t>
            </a:r>
            <a:endParaRPr lang="ru-RU" sz="32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3200" dirty="0" smtClean="0">
                <a:latin typeface="Comic Sans MS" panose="030F0702030302020204" pitchFamily="66" charset="0"/>
              </a:rPr>
              <a:t>в </a:t>
            </a:r>
            <a:r>
              <a:rPr lang="ru-RU" sz="3200" dirty="0">
                <a:latin typeface="Comic Sans MS" panose="030F0702030302020204" pitchFamily="66" charset="0"/>
              </a:rPr>
              <a:t>симфонической сказке. </a:t>
            </a:r>
            <a:endParaRPr lang="ru-RU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076674" cy="39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3029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Виолончель.jpg">
            <a:hlinkClick r:id="" action="ppaction://noaction">
              <a:snd r:embed="rId2" name="Петя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5634" y="404664"/>
            <a:ext cx="1878734" cy="2376264"/>
          </a:xfrm>
        </p:spPr>
      </p:pic>
      <p:sp>
        <p:nvSpPr>
          <p:cNvPr id="4" name="Скругленный прямоугольник 3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396564" y="188640"/>
            <a:ext cx="4608512" cy="371654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скрипка.jpg">
            <a:hlinkClick r:id="" action="ppaction://noaction">
              <a:snd r:embed="rId2" name="Петя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4602" y="1988840"/>
            <a:ext cx="1151960" cy="1151960"/>
          </a:xfrm>
          <a:prstGeom prst="rect">
            <a:avLst/>
          </a:prstGeom>
        </p:spPr>
      </p:pic>
      <p:pic>
        <p:nvPicPr>
          <p:cNvPr id="12" name="Рисунок 11" descr="скрипка.gif">
            <a:hlinkClick r:id="" action="ppaction://noaction">
              <a:snd r:embed="rId2" name="Петя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3326" y="106896"/>
            <a:ext cx="1485900" cy="1485900"/>
          </a:xfrm>
          <a:prstGeom prst="rect">
            <a:avLst/>
          </a:prstGeom>
        </p:spPr>
      </p:pic>
      <p:pic>
        <p:nvPicPr>
          <p:cNvPr id="13" name="Рисунок 12" descr="скрипка.gif">
            <a:hlinkClick r:id="" action="ppaction://noaction">
              <a:snd r:embed="rId2" name="Петя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9026" y="106896"/>
            <a:ext cx="1485900" cy="14859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7011" y="4005064"/>
            <a:ext cx="8513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Пионер Петя — главный герой сказки.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И в оркестре музыку храброго Пети играют главные инструменты - 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скрипки, альты и виолончели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, которые называются </a:t>
            </a:r>
            <a:r>
              <a:rPr lang="ru-RU" sz="2400" i="1" u="sng" dirty="0" smtClean="0">
                <a:latin typeface="Comic Sans MS" pitchFamily="66" charset="0"/>
                <a:cs typeface="Arial" pitchFamily="34" charset="0"/>
              </a:rPr>
              <a:t>струнной группой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. </a:t>
            </a:r>
          </a:p>
          <a:p>
            <a:pPr algn="ctr">
              <a:spcBef>
                <a:spcPts val="1200"/>
              </a:spcBef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Музыка звучит -веселая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радостная,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озорная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иногда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скачущая,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иногда плавная. </a:t>
            </a:r>
          </a:p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 </a:t>
            </a:r>
            <a:endParaRPr lang="ru-RU" sz="24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агот.png">
            <a:hlinkClick r:id="" action="ppaction://noaction">
              <a:snd r:embed="rId2" name="Дедушка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252103" y="1372816"/>
            <a:ext cx="4112640" cy="2448000"/>
          </a:xfrm>
        </p:spPr>
      </p:pic>
      <p:sp>
        <p:nvSpPr>
          <p:cNvPr id="4" name="Скругленный прямоугольник 3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309672" y="332656"/>
            <a:ext cx="5580000" cy="4500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925840"/>
            <a:ext cx="820891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Роль Петиного дедушки исполняет 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фагот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: </a:t>
            </a:r>
          </a:p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уж очень забавно умеет ворчать этот инструмент, похожий на длинную толстую палку.</a:t>
            </a:r>
          </a:p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Музыка сердитая,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неторопливая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поучающая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лейта.png">
            <a:hlinkClick r:id="" action="ppaction://noaction">
              <a:snd r:embed="rId2" name="Птичка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247068" y="1511804"/>
            <a:ext cx="4266663" cy="2016000"/>
          </a:xfrm>
        </p:spPr>
      </p:pic>
      <p:sp>
        <p:nvSpPr>
          <p:cNvPr id="4" name="Скругленный прямоугольник 3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323528" y="332656"/>
            <a:ext cx="5580000" cy="4500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952128"/>
            <a:ext cx="820891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Флейта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 умеет подражать птичьим трелям. Получается очень красиво. И, конечно, лучше всего было поручить роль Птички флейте.</a:t>
            </a:r>
          </a:p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Музыка быстрая, высокая, порхающая,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легкая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ларнет.png">
            <a:hlinkClick r:id="" action="ppaction://noaction">
              <a:snd r:embed="rId2" name="Кошка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495967" y="1112934"/>
            <a:ext cx="3984387" cy="2952000"/>
          </a:xfrm>
        </p:spPr>
      </p:pic>
      <p:sp>
        <p:nvSpPr>
          <p:cNvPr id="4" name="Скругленный прямоугольник 3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539552" y="333096"/>
            <a:ext cx="5350120" cy="4314613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2514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Отрывистые, приглушенные звуки 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кларнета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, напоминают вкрадчивое мурлыканье Кошки, осторожные, еле слышные шаги ее мягких </a:t>
            </a:r>
          </a:p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бархатных лапок. </a:t>
            </a:r>
          </a:p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Музыка мягкая, осторожная,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хитрая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крадущаяся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r>
              <a:rPr lang="ru-RU" sz="2000" dirty="0" smtClean="0">
                <a:latin typeface="Comic Sans MS" pitchFamily="66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гобой.jpg">
            <a:hlinkClick r:id="" action="ppaction://noaction">
              <a:snd r:embed="rId2" name="Утка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3DD"/>
              </a:clrFrom>
              <a:clrTo>
                <a:srgbClr val="FFF3DD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197891" y="1687164"/>
            <a:ext cx="4365000" cy="1800000"/>
          </a:xfrm>
        </p:spPr>
      </p:pic>
      <p:sp>
        <p:nvSpPr>
          <p:cNvPr id="4" name="Скругленный прямоугольник 3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275133" y="260648"/>
            <a:ext cx="5357395" cy="43204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5133" y="4769664"/>
            <a:ext cx="847333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Исполнитель роли Утки — 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гобой. </a:t>
            </a:r>
          </a:p>
          <a:p>
            <a:pPr algn="ctr"/>
            <a:r>
              <a:rPr lang="ru-RU" sz="2200" dirty="0" smtClean="0">
                <a:latin typeface="Comic Sans MS" pitchFamily="66" charset="0"/>
                <a:cs typeface="Arial" pitchFamily="34" charset="0"/>
              </a:rPr>
              <a:t>Дело в том, что у этого инструмента некоторые ноты напоминают утиное кряканье. Гобой прекрасно изображает в оркестре самодовольное кряканье глупой Утки.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Музыка неторопливая, неуклюжая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крякающая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валторна.png">
            <a:hlinkClick r:id="" action="ppaction://noaction">
              <a:snd r:embed="rId2" name="Волк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69482" y="260648"/>
            <a:ext cx="1818942" cy="1440000"/>
          </a:xfrm>
        </p:spPr>
      </p:pic>
      <p:sp>
        <p:nvSpPr>
          <p:cNvPr id="4" name="Скругленный прямоугольник 3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309672" y="332656"/>
            <a:ext cx="5580000" cy="4500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8" descr="валторна.png">
            <a:hlinkClick r:id="" action="ppaction://noaction">
              <a:snd r:embed="rId2" name="Волк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482" y="1844824"/>
            <a:ext cx="1818942" cy="1440000"/>
          </a:xfrm>
          <a:prstGeom prst="rect">
            <a:avLst/>
          </a:prstGeom>
        </p:spPr>
      </p:pic>
      <p:pic>
        <p:nvPicPr>
          <p:cNvPr id="11" name="Содержимое 8" descr="валторна.png">
            <a:hlinkClick r:id="" action="ppaction://noaction">
              <a:snd r:embed="rId2" name="Волк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9482" y="3429000"/>
            <a:ext cx="1818942" cy="144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016" y="4832656"/>
            <a:ext cx="8640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Роль Волка исполняют три 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валторны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. </a:t>
            </a:r>
          </a:p>
          <a:p>
            <a:pPr algn="ctr"/>
            <a:r>
              <a:rPr lang="ru-RU" sz="2200" dirty="0" smtClean="0">
                <a:latin typeface="Comic Sans MS" pitchFamily="66" charset="0"/>
                <a:cs typeface="Arial" pitchFamily="34" charset="0"/>
              </a:rPr>
              <a:t>Оказывается, что если несколько валторн в один голос, очень громко «рявкнут» какой-нибудь аккорд, то такое звучание как нельзя лучше изображает злого и страшного Волка.</a:t>
            </a:r>
          </a:p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Музыка страшная, хмурая,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злая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рычащая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404664"/>
            <a:ext cx="6480720" cy="5865515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Оркестр – это большой состав музыкантов играющих на музыкальных инструментах. 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птичка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2480" y="4329360"/>
            <a:ext cx="2340000" cy="2340000"/>
          </a:xfrm>
          <a:prstGeom prst="rect">
            <a:avLst/>
          </a:prstGeom>
        </p:spPr>
      </p:pic>
      <p:pic>
        <p:nvPicPr>
          <p:cNvPr id="6" name="Рисунок 5" descr="солнышко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8B6"/>
              </a:clrFrom>
              <a:clrTo>
                <a:srgbClr val="FAF8B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648"/>
            <a:ext cx="2381250" cy="1952625"/>
          </a:xfrm>
          <a:prstGeom prst="rect">
            <a:avLst/>
          </a:prstGeom>
        </p:spPr>
      </p:pic>
      <p:pic>
        <p:nvPicPr>
          <p:cNvPr id="23554" name="Picture 2" descr="https://im0-tub-ru.yandex.net/i?id=bc5d4305e6904d1f2539c9c4beb24b01&amp;n=33&amp;h=215&amp;w=3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0888"/>
            <a:ext cx="6374959" cy="356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xiejazzband.com/wp-content/uploads/2015/04/1295261604_litav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140968"/>
            <a:ext cx="3096344" cy="20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mypresentation.ru/documents/dea7b115b19129fea8132ef838ee9963/img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5648" y="404664"/>
            <a:ext cx="3168352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504" y="5205197"/>
            <a:ext cx="892899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Роль смелых и храбрых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Охотников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исполняют литавры и большой барабан</a:t>
            </a:r>
            <a:endParaRPr lang="ru-RU" sz="3200" dirty="0" smtClean="0">
              <a:latin typeface="Comic Sans MS" pitchFamily="66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Музыка громкая,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стреляющая, шумная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шутливая</a:t>
            </a:r>
          </a:p>
        </p:txBody>
      </p:sp>
      <p:pic>
        <p:nvPicPr>
          <p:cNvPr id="1030" name="Picture 6" descr="http://lusana.ru/files/24073/653/28.jpg"/>
          <p:cNvPicPr>
            <a:picLocks noChangeAspect="1" noChangeArrowheads="1"/>
          </p:cNvPicPr>
          <p:nvPr/>
        </p:nvPicPr>
        <p:blipFill>
          <a:blip r:embed="rId4" cstate="print"/>
          <a:srcRect b="24401"/>
          <a:stretch>
            <a:fillRect/>
          </a:stretch>
        </p:blipFill>
        <p:spPr bwMode="auto">
          <a:xfrm>
            <a:off x="323528" y="692696"/>
            <a:ext cx="533127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www.alllessons.ru/wp-content/uploads/files/hello_html_m3f4bc14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6"/>
              </a:clrFrom>
              <a:clrTo>
                <a:srgbClr val="FFFA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2768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>СПАСИБО  ЗА  </a:t>
            </a:r>
            <a:r>
              <a:rPr lang="ru-RU" sz="4000" dirty="0" smtClean="0">
                <a:latin typeface="Comic Sans MS" panose="030F0702030302020204" pitchFamily="66" charset="0"/>
              </a:rPr>
              <a:t>ВНИМАНИЕ!</a:t>
            </a:r>
            <a:endParaRPr lang="ru-RU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429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5832648" cy="6192688"/>
          </a:xfrm>
        </p:spPr>
        <p:txBody>
          <a:bodyPr>
            <a:normAutofit fontScale="92500"/>
          </a:bodyPr>
          <a:lstStyle/>
          <a:p>
            <a:pPr marL="0" algn="ctr">
              <a:buNone/>
            </a:pPr>
            <a:r>
              <a:rPr lang="ru-RU" b="1" dirty="0" smtClean="0">
                <a:latin typeface="Comic Sans MS" pitchFamily="66" charset="0"/>
              </a:rPr>
              <a:t>Симфоническая </a:t>
            </a:r>
            <a:r>
              <a:rPr lang="ru-RU" b="1" dirty="0">
                <a:latin typeface="Comic Sans MS" pitchFamily="66" charset="0"/>
              </a:rPr>
              <a:t>сказка </a:t>
            </a:r>
            <a:endParaRPr lang="ru-RU" b="1" dirty="0" smtClean="0">
              <a:latin typeface="Comic Sans MS" pitchFamily="66" charset="0"/>
            </a:endParaRPr>
          </a:p>
          <a:p>
            <a:pPr marL="0" algn="ctr">
              <a:buNone/>
            </a:pPr>
            <a:r>
              <a:rPr lang="ru-RU" dirty="0" smtClean="0">
                <a:latin typeface="Comic Sans MS" pitchFamily="66" charset="0"/>
              </a:rPr>
              <a:t>«</a:t>
            </a:r>
            <a:r>
              <a:rPr lang="ru-RU" dirty="0">
                <a:latin typeface="Comic Sans MS" pitchFamily="66" charset="0"/>
              </a:rPr>
              <a:t>Петя и </a:t>
            </a:r>
            <a:r>
              <a:rPr lang="ru-RU" dirty="0" smtClean="0">
                <a:latin typeface="Comic Sans MS" pitchFamily="66" charset="0"/>
              </a:rPr>
              <a:t>Волк» </a:t>
            </a:r>
          </a:p>
          <a:p>
            <a:pPr marL="0" algn="ctr">
              <a:buNone/>
            </a:pPr>
            <a:r>
              <a:rPr lang="ru-RU" b="1" dirty="0" smtClean="0">
                <a:latin typeface="Comic Sans MS" pitchFamily="66" charset="0"/>
              </a:rPr>
              <a:t>Сергей </a:t>
            </a:r>
            <a:r>
              <a:rPr lang="ru-RU" b="1" dirty="0">
                <a:latin typeface="Comic Sans MS" pitchFamily="66" charset="0"/>
              </a:rPr>
              <a:t>Сергеевич </a:t>
            </a:r>
            <a:r>
              <a:rPr lang="ru-RU" b="1" dirty="0" smtClean="0">
                <a:latin typeface="Comic Sans MS" pitchFamily="66" charset="0"/>
              </a:rPr>
              <a:t>Прокофьев</a:t>
            </a:r>
          </a:p>
          <a:p>
            <a:pPr marL="0" algn="just">
              <a:buNone/>
            </a:pPr>
            <a:endParaRPr lang="ru-RU" sz="300" b="1" dirty="0" smtClean="0">
              <a:latin typeface="Comic Sans MS" pitchFamily="66" charset="0"/>
            </a:endParaRPr>
          </a:p>
          <a:p>
            <a:pPr marL="0" algn="just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algn="just">
              <a:buNone/>
            </a:pPr>
            <a:r>
              <a:rPr lang="ru-RU" b="1" dirty="0" smtClean="0">
                <a:latin typeface="Comic Sans MS" pitchFamily="66" charset="0"/>
              </a:rPr>
              <a:t>Симфоническая</a:t>
            </a:r>
            <a:r>
              <a:rPr lang="ru-RU" dirty="0">
                <a:latin typeface="Comic Sans MS" pitchFamily="66" charset="0"/>
              </a:rPr>
              <a:t> — значит музыкальная, написанная для симфонического оркестра: у каждого героя есть своя музыкальная тема, которую играет определенный музыкальный </a:t>
            </a:r>
            <a:r>
              <a:rPr lang="ru-RU" dirty="0" smtClean="0">
                <a:latin typeface="Comic Sans MS" pitchFamily="66" charset="0"/>
              </a:rPr>
              <a:t> инструмент</a:t>
            </a:r>
            <a:r>
              <a:rPr lang="ru-RU" dirty="0">
                <a:latin typeface="Comic Sans MS" pitchFamily="66" charset="0"/>
              </a:rPr>
              <a:t>. 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Прокофь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8360" y="404664"/>
            <a:ext cx="2642112" cy="316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птичка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2480" y="4329360"/>
            <a:ext cx="2340000" cy="2340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1721128" y="333096"/>
            <a:ext cx="6026400" cy="48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55033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Ранним утром пионер 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Петя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 </a:t>
            </a:r>
          </a:p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выходит на большую зелёную лужайку. </a:t>
            </a:r>
            <a:endParaRPr lang="ru-RU" sz="24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1713952" y="332656"/>
            <a:ext cx="6026400" cy="4860000"/>
          </a:xfrm>
          <a:prstGeom prst="roundRect">
            <a:avLst/>
          </a:prstGeom>
          <a:blipFill>
            <a:blip r:embed="rId3" cstate="print">
              <a:lum bright="-10000" contrast="-5000"/>
            </a:blip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17233"/>
            <a:ext cx="864096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На высоком дереве сидит его знакомая 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Птичка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, которая, заметив Петю, слетает вниз. </a:t>
            </a:r>
            <a:endParaRPr lang="ru-RU" sz="24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1713952" y="332656"/>
            <a:ext cx="5666360" cy="4569645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91900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В приоткрытую калитку пробирается 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Утка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 и направляется к пруду, чтобы поплавать. Она начинает спорить с Птичкой о том, кому считаться настоящей птицей ― Утке, которая не летает, но плавает, или Птичке, которая плавать не умеет. </a:t>
            </a:r>
            <a:endParaRPr lang="ru-RU" sz="24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1052736"/>
            <a:ext cx="2880320" cy="4536504"/>
          </a:xfrm>
        </p:spPr>
        <p:txBody>
          <a:bodyPr>
            <a:normAutofit lnSpcReduction="10000"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За ними наблюдает 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Кошка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, готовая поймать одну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из них, однако Птичка, предупреждённая Петей, взлетает на дерево, а Утка оказывается в пруду, и Кошка остаётся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ни с чем.</a:t>
            </a:r>
            <a:endParaRPr lang="ru-RU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>
            <a:spLocks/>
          </p:cNvSpPr>
          <p:nvPr/>
        </p:nvSpPr>
        <p:spPr>
          <a:xfrm>
            <a:off x="309672" y="333096"/>
            <a:ext cx="5414456" cy="619224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1713952" y="332656"/>
            <a:ext cx="6026400" cy="48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2920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Выходит Петин 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дедушка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. Он начинает ворчать на внука, предупреждая его о том, что в лесу ходит большой серый Волк, и, несмотря на заверения Пети о том, что пионеры не боятся волков, уводит его. </a:t>
            </a:r>
            <a:endParaRPr lang="ru-RU" sz="24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1713952" y="332656"/>
            <a:ext cx="6026400" cy="4860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7321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Вскоре действительно появляется </a:t>
            </a:r>
            <a:r>
              <a:rPr lang="ru-RU" sz="2400" b="1" dirty="0" smtClean="0">
                <a:latin typeface="Comic Sans MS" pitchFamily="66" charset="0"/>
                <a:cs typeface="Arial" pitchFamily="34" charset="0"/>
              </a:rPr>
              <a:t>Волк.</a:t>
            </a:r>
            <a:r>
              <a:rPr lang="ru-RU" sz="2400" dirty="0" smtClean="0">
                <a:latin typeface="Comic Sans MS" pitchFamily="66" charset="0"/>
                <a:cs typeface="Arial" pitchFamily="34" charset="0"/>
              </a:rPr>
              <a:t> Кошка быстро залезает на дерево, а Утка выскакивает из пруда, но Волк настигает её и проглатывает.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365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Вера Седельникова</cp:lastModifiedBy>
  <cp:revision>80</cp:revision>
  <dcterms:created xsi:type="dcterms:W3CDTF">2015-10-23T19:04:26Z</dcterms:created>
  <dcterms:modified xsi:type="dcterms:W3CDTF">2020-05-17T22:02:21Z</dcterms:modified>
</cp:coreProperties>
</file>